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1pPr>
    <a:lvl2pPr marL="0" marR="0" indent="457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2pPr>
    <a:lvl3pPr marL="0" marR="0" indent="914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3pPr>
    <a:lvl4pPr marL="0" marR="0" indent="1371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4pPr>
    <a:lvl5pPr marL="0" marR="0" indent="18288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5pPr>
    <a:lvl6pPr marL="0" marR="0" indent="22860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6pPr>
    <a:lvl7pPr marL="0" marR="0" indent="2743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7pPr>
    <a:lvl8pPr marL="0" marR="0" indent="3200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8pPr>
    <a:lvl9pPr marL="0" marR="0" indent="3657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image3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rgomento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Argomento</a:t>
            </a:r>
          </a:p>
        </p:txBody>
      </p:sp>
      <p:sp>
        <p:nvSpPr>
          <p:cNvPr id="16" name="Luogo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Luogo</a:t>
            </a:r>
          </a:p>
        </p:txBody>
      </p:sp>
      <p:sp>
        <p:nvSpPr>
          <p:cNvPr id="17" name="Autore e data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Autore e data</a:t>
            </a:r>
          </a:p>
        </p:txBody>
      </p:sp>
      <p:sp>
        <p:nvSpPr>
          <p:cNvPr id="18" name="Titolo presentazion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presentazione</a:t>
            </a:r>
          </a:p>
        </p:txBody>
      </p:sp>
      <p:sp>
        <p:nvSpPr>
          <p:cNvPr id="19" name="Corpo livello uno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chiarazione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orpo livello uno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a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3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4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nformazione importante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orpo livello uno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Dettagli informazione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Dettagli informazione</a:t>
            </a:r>
          </a:p>
        </p:txBody>
      </p:sp>
      <p:sp>
        <p:nvSpPr>
          <p:cNvPr id="133" name="Linea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4" name="Linea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itazion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zione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Attribuzione</a:t>
            </a:r>
          </a:p>
        </p:txBody>
      </p:sp>
      <p:sp>
        <p:nvSpPr>
          <p:cNvPr id="143" name="Linea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4" name="Linea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5" name="Corpo livello uno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per pagin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Macchina da scrivere rosa su una cassettiera a tre cassetti del medesimo colore di fronte a una parete rosa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Audiocassetta turchese acceso su sfondo rosa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Orologio retrò di piccole dimensioni su uno scaffale verde contro uno sfondo giallo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Quattro televisori vintage in rosa, blu, arancione e verde fluo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e f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ila di sette piccoli orologi retrò su uno scaffale verde contro uno sfondo giallo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Argomento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Argomento</a:t>
            </a:r>
          </a:p>
        </p:txBody>
      </p:sp>
      <p:sp>
        <p:nvSpPr>
          <p:cNvPr id="29" name="Luogo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Luogo</a:t>
            </a:r>
          </a:p>
        </p:txBody>
      </p:sp>
      <p:sp>
        <p:nvSpPr>
          <p:cNvPr id="30" name="Autore e data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31" name="Linea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2" name="Linea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3" name="Linea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4" name="Linea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5" name="Corpo livello uno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Titolo presentazion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presentazione</a:t>
            </a:r>
          </a:p>
        </p:txBody>
      </p:sp>
      <p:sp>
        <p:nvSpPr>
          <p:cNvPr id="3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e foto 2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orpo livello uno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Titolo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Titolo</a:t>
            </a:r>
          </a:p>
        </p:txBody>
      </p:sp>
      <p:sp>
        <p:nvSpPr>
          <p:cNvPr id="46" name="Macchina da scrivere rosa su una cassettiera a tre cassetti del medesimo colore di fronte a una parete rosa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8" name="Linea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9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e punti elenc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orpo livello uno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a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8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9" name="Titolo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Titolo</a:t>
            </a:r>
          </a:p>
        </p:txBody>
      </p:sp>
      <p:sp>
        <p:nvSpPr>
          <p:cNvPr id="60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unti elenc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rpo livello uno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a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9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0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, punti elenco e f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olo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Titolo</a:t>
            </a:r>
          </a:p>
        </p:txBody>
      </p:sp>
      <p:sp>
        <p:nvSpPr>
          <p:cNvPr id="78" name="Corpo livello uno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Televisore vintage con carta da parati a fantasia di colore giallo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a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1" name="Linea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2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olo sezion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Titolo sezione</a:t>
            </a:r>
          </a:p>
        </p:txBody>
      </p:sp>
      <p:sp>
        <p:nvSpPr>
          <p:cNvPr id="90" name="Linea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1" name="Linea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2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olo titol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a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0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1" name="Titolo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Titolo</a:t>
            </a:r>
          </a:p>
        </p:txBody>
      </p:sp>
      <p:sp>
        <p:nvSpPr>
          <p:cNvPr id="102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rogramm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ottotitolo programma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Sottotitolo programma</a:t>
            </a:r>
          </a:p>
        </p:txBody>
      </p:sp>
      <p:sp>
        <p:nvSpPr>
          <p:cNvPr id="110" name="Corpo livello uno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2794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7366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1193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16510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Titolo programma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Titolo programma</a:t>
            </a:r>
          </a:p>
        </p:txBody>
      </p:sp>
      <p:sp>
        <p:nvSpPr>
          <p:cNvPr id="112" name="Linea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3" name="Linea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4" name="Numero diapositiva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presentazion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 presentazione</a:t>
            </a:r>
          </a:p>
        </p:txBody>
      </p:sp>
      <p:sp>
        <p:nvSpPr>
          <p:cNvPr id="3" name="Corpo livello uno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a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" name="Linea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" name="Linea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" name="Linea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" name="Numero diapositiva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FFFFFF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AM #g1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b="1"/>
            </a:lvl1pPr>
          </a:lstStyle>
          <a:p>
            <a:pPr/>
            <a:r>
              <a:t>TEAM #g12</a:t>
            </a:r>
          </a:p>
        </p:txBody>
      </p:sp>
      <p:sp>
        <p:nvSpPr>
          <p:cNvPr id="181" name="Guarino-Niola-Russo"/>
          <p:cNvSpPr txBox="1"/>
          <p:nvPr>
            <p:ph type="body" idx="23"/>
          </p:nvPr>
        </p:nvSpPr>
        <p:spPr>
          <a:xfrm>
            <a:off x="6737350" y="12244958"/>
            <a:ext cx="10490201" cy="70662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2"/>
            <a:r>
              <a:t>   Guarino-Niola-Russo</a:t>
            </a:r>
          </a:p>
        </p:txBody>
      </p:sp>
      <p:sp>
        <p:nvSpPr>
          <p:cNvPr id="182" name="task#6 - SECOND review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task#6 - SECOND review</a:t>
            </a:r>
          </a:p>
        </p:txBody>
      </p:sp>
      <p:sp>
        <p:nvSpPr>
          <p:cNvPr id="183" name="Corso di Software Architecture Desig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Corso di Software Architecture Design</a:t>
            </a:r>
          </a:p>
        </p:txBody>
      </p:sp>
      <p:sp>
        <p:nvSpPr>
          <p:cNvPr id="184" name="TASK #6"/>
          <p:cNvSpPr txBox="1"/>
          <p:nvPr/>
        </p:nvSpPr>
        <p:spPr>
          <a:xfrm>
            <a:off x="18484851" y="12364718"/>
            <a:ext cx="4965701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120000"/>
              </a:lnSpc>
              <a:defRPr b="1" cap="all" spc="88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TASK #6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Obiettiv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Obiettivi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Aggiungere altre funzionalità nell’Editor come:…"/>
          <p:cNvSpPr txBox="1"/>
          <p:nvPr>
            <p:ph type="body" idx="1"/>
          </p:nvPr>
        </p:nvSpPr>
        <p:spPr>
          <a:xfrm>
            <a:off x="2298700" y="3225800"/>
            <a:ext cx="22862830" cy="7107672"/>
          </a:xfrm>
          <a:prstGeom prst="rect">
            <a:avLst/>
          </a:prstGeom>
        </p:spPr>
        <p:txBody>
          <a:bodyPr/>
          <a:lstStyle/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Aggiungere altre funzionalità nell’Editor come:</a:t>
            </a:r>
          </a:p>
          <a:p>
            <a:pPr lvl="1" marL="10414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Ricerca e sostituzione nel testo;</a:t>
            </a:r>
          </a:p>
          <a:p>
            <a:pPr lvl="1" marL="10414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Possibilità di cambiare tema (chiaro o scuro);</a:t>
            </a:r>
          </a:p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Realizzare una finestra nella GUI in cui venga mostrata la classe da testare;</a:t>
            </a:r>
          </a:p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Implementare le funzioni di:</a:t>
            </a:r>
          </a:p>
          <a:p>
            <a:pPr lvl="1" marL="10414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Salvataggio (in locale);</a:t>
            </a:r>
          </a:p>
          <a:p>
            <a:pPr lvl="1" marL="10414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Undo;</a:t>
            </a:r>
          </a:p>
          <a:p>
            <a:pPr lvl="1" marL="10414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Redo;</a:t>
            </a:r>
          </a:p>
        </p:txBody>
      </p:sp>
      <p:sp>
        <p:nvSpPr>
          <p:cNvPr id="189" name="OBIETTIV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OBIETTIVI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ttività svol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Attività svolte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Di seguito verrà proposto un breve filmato che mostrerà i risultati relativi al click dei pulsanti implementati."/>
          <p:cNvSpPr txBox="1"/>
          <p:nvPr>
            <p:ph type="body" sz="half" idx="1"/>
          </p:nvPr>
        </p:nvSpPr>
        <p:spPr>
          <a:xfrm>
            <a:off x="2088436" y="3224509"/>
            <a:ext cx="20207128" cy="62820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Di seguito verrà proposto un breve filmato che mostrerà i risultati relativi al click dei pulsanti implementati.</a:t>
            </a:r>
          </a:p>
        </p:txBody>
      </p:sp>
      <p:sp>
        <p:nvSpPr>
          <p:cNvPr id="194" name="Implementazi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Implementazione</a:t>
            </a:r>
          </a:p>
        </p:txBody>
      </p:sp>
      <p:pic>
        <p:nvPicPr>
          <p:cNvPr id="195" name="Registrazione schermo 2023-05-08 alle 11.53.58.mov" descr="Registrazione schermo 2023-05-08 alle 11.53.58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343975" y="4729255"/>
            <a:ext cx="15696050" cy="7320427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1. Funzione Undo"/>
          <p:cNvSpPr txBox="1"/>
          <p:nvPr/>
        </p:nvSpPr>
        <p:spPr>
          <a:xfrm>
            <a:off x="4421359" y="4771541"/>
            <a:ext cx="2453438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1. Funzione Undo</a:t>
            </a:r>
          </a:p>
        </p:txBody>
      </p:sp>
      <p:sp>
        <p:nvSpPr>
          <p:cNvPr id="197" name="Ovale"/>
          <p:cNvSpPr/>
          <p:nvPr/>
        </p:nvSpPr>
        <p:spPr>
          <a:xfrm>
            <a:off x="5204913" y="5292002"/>
            <a:ext cx="886331" cy="589513"/>
          </a:xfrm>
          <a:prstGeom prst="ellips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98" name="2. Funzione Redo"/>
          <p:cNvSpPr txBox="1"/>
          <p:nvPr/>
        </p:nvSpPr>
        <p:spPr>
          <a:xfrm>
            <a:off x="4413117" y="4771541"/>
            <a:ext cx="2469922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2. Funzione Redo</a:t>
            </a:r>
          </a:p>
        </p:txBody>
      </p:sp>
      <p:sp>
        <p:nvSpPr>
          <p:cNvPr id="199" name="Ovale"/>
          <p:cNvSpPr/>
          <p:nvPr/>
        </p:nvSpPr>
        <p:spPr>
          <a:xfrm>
            <a:off x="6044283" y="5292002"/>
            <a:ext cx="886331" cy="589513"/>
          </a:xfrm>
          <a:prstGeom prst="ellips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00" name="3. Funzione Find"/>
          <p:cNvSpPr txBox="1"/>
          <p:nvPr/>
        </p:nvSpPr>
        <p:spPr>
          <a:xfrm>
            <a:off x="4464387" y="4771541"/>
            <a:ext cx="2367382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3. Funzione Find</a:t>
            </a:r>
          </a:p>
        </p:txBody>
      </p:sp>
      <p:sp>
        <p:nvSpPr>
          <p:cNvPr id="201" name="Ovale"/>
          <p:cNvSpPr/>
          <p:nvPr/>
        </p:nvSpPr>
        <p:spPr>
          <a:xfrm>
            <a:off x="6800389" y="5292002"/>
            <a:ext cx="886331" cy="589513"/>
          </a:xfrm>
          <a:prstGeom prst="ellips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02" name="4. Funzione Replace"/>
          <p:cNvSpPr txBox="1"/>
          <p:nvPr/>
        </p:nvSpPr>
        <p:spPr>
          <a:xfrm>
            <a:off x="4440461" y="4771541"/>
            <a:ext cx="2886228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4. Funzione Replace</a:t>
            </a:r>
          </a:p>
        </p:txBody>
      </p:sp>
      <p:sp>
        <p:nvSpPr>
          <p:cNvPr id="203" name="Ovale"/>
          <p:cNvSpPr/>
          <p:nvPr/>
        </p:nvSpPr>
        <p:spPr>
          <a:xfrm>
            <a:off x="7676766" y="5292002"/>
            <a:ext cx="886331" cy="589513"/>
          </a:xfrm>
          <a:prstGeom prst="ellips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04" name="5. Funzione Save"/>
          <p:cNvSpPr txBox="1"/>
          <p:nvPr/>
        </p:nvSpPr>
        <p:spPr>
          <a:xfrm>
            <a:off x="4437145" y="4771541"/>
            <a:ext cx="2421866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5. Funzione Save</a:t>
            </a:r>
          </a:p>
        </p:txBody>
      </p:sp>
      <p:sp>
        <p:nvSpPr>
          <p:cNvPr id="205" name="Ovale"/>
          <p:cNvSpPr/>
          <p:nvPr/>
        </p:nvSpPr>
        <p:spPr>
          <a:xfrm>
            <a:off x="4411800" y="5292002"/>
            <a:ext cx="886331" cy="589513"/>
          </a:xfrm>
          <a:prstGeom prst="ellips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2599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599"/>
                            </p:stCondLst>
                            <p:childTnLst>
                              <p:par>
                                <p:cTn id="13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099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99"/>
                            </p:stCondLst>
                            <p:childTnLst>
                              <p:par>
                                <p:cTn id="22" presetClass="exit" nodeType="afterEffect" presetSubtype="0" presetID="1" grpId="5" fill="hold">
                                  <p:stCondLst>
                                    <p:cond delay="10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99"/>
                            </p:stCondLst>
                            <p:childTnLst>
                              <p:par>
                                <p:cTn id="25" presetClass="exit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99"/>
                            </p:stCondLst>
                            <p:childTnLst>
                              <p:par>
                                <p:cTn id="28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599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6599"/>
                            </p:stCondLst>
                            <p:childTnLst>
                              <p:par>
                                <p:cTn id="37" presetClass="exit" nodeType="afterEffect" presetSubtype="0" presetID="1" grpId="9" fill="hold">
                                  <p:stCondLst>
                                    <p:cond delay="2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99"/>
                            </p:stCondLst>
                            <p:childTnLst>
                              <p:par>
                                <p:cTn id="40" presetClass="exit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8599"/>
                            </p:stCondLst>
                            <p:childTnLst>
                              <p:par>
                                <p:cTn id="43" presetClass="entr" nodeType="afterEffect" presetSubtype="16" presetID="23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9099"/>
                            </p:stCondLst>
                            <p:childTnLst>
                              <p:par>
                                <p:cTn id="48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99"/>
                            </p:stCondLst>
                            <p:childTnLst>
                              <p:par>
                                <p:cTn id="52" presetClass="exit" nodeType="afterEffect" presetSubtype="0" presetID="1" grpId="13" fill="hold">
                                  <p:stCondLst>
                                    <p:cond delay="5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99"/>
                            </p:stCondLst>
                            <p:childTnLst>
                              <p:par>
                                <p:cTn id="55" presetClass="exit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99"/>
                            </p:stCondLst>
                            <p:childTnLst>
                              <p:par>
                                <p:cTn id="58" presetClass="entr" nodeType="afterEffect" presetSubtype="16" presetID="23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599"/>
                            </p:stCondLst>
                            <p:childTnLst>
                              <p:par>
                                <p:cTn id="63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5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6599"/>
                            </p:stCondLst>
                            <p:childTnLst>
                              <p:par>
                                <p:cTn id="67" presetClass="exit" nodeType="afterEffect" presetSubtype="0" presetID="1" grpId="17" fill="hold">
                                  <p:stCondLst>
                                    <p:cond delay="6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599"/>
                            </p:stCondLst>
                            <p:childTnLst>
                              <p:par>
                                <p:cTn id="70" presetClass="exit" nodeType="after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2599"/>
                            </p:stCondLst>
                            <p:childTnLst>
                              <p:par>
                                <p:cTn id="73" presetClass="entr" nodeType="afterEffect" presetSubtype="16" presetID="23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3099"/>
                            </p:stCondLst>
                            <p:childTnLst>
                              <p:par>
                                <p:cTn id="78" presetClass="entr" nodeType="afterEffect" presetID="9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0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81" fill="hold" display="0">
                  <p:stCondLst>
                    <p:cond delay="indefinite"/>
                  </p:stCondLst>
                </p:cTn>
                <p:tgtEl>
                  <p:spTgt spid="195"/>
                </p:tgtEl>
              </p:cMediaNode>
            </p:video>
            <p:seq concurrent="1" prevAc="none" nextAc="seek">
              <p:cTn id="82" evtFilter="cancelBubble" nodeType="interactiveSeq" restart="whenNotActive" fill="hold">
                <p:stCondLst>
                  <p:cond delay="0" evt="onClick">
                    <p:tgtEl>
                      <p:spTgt spid="19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6" dur="1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5"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6"/>
      <p:bldP build="whole" bldLvl="1" animBg="1" rev="0" advAuto="0" spid="202" grpId="18"/>
      <p:bldP build="whole" bldLvl="1" animBg="1" rev="0" advAuto="0" spid="204" grpId="19"/>
      <p:bldP build="whole" bldLvl="1" animBg="1" rev="0" advAuto="0" spid="200" grpId="11"/>
      <p:bldP build="whole" bldLvl="1" animBg="1" rev="0" advAuto="0" spid="200" grpId="14"/>
      <p:bldP build="whole" bldLvl="1" animBg="1" rev="0" advAuto="0" spid="203" grpId="16"/>
      <p:bldP build="whole" bldLvl="1" animBg="1" rev="0" advAuto="0" spid="203" grpId="17"/>
      <p:bldP build="whole" bldLvl="1" animBg="1" rev="0" advAuto="0" spid="197" grpId="4"/>
      <p:bldP build="whole" bldLvl="1" animBg="1" rev="0" advAuto="0" spid="201" grpId="12"/>
      <p:bldP build="whole" bldLvl="1" animBg="1" rev="0" advAuto="0" spid="197" grpId="5"/>
      <p:bldP build="whole" bldLvl="1" animBg="1" rev="0" advAuto="0" spid="201" grpId="13"/>
      <p:bldP build="whole" bldLvl="1" animBg="1" rev="0" advAuto="0" spid="205" grpId="20"/>
      <p:bldP build="whole" bldLvl="1" animBg="1" rev="0" advAuto="0" spid="198" grpId="7"/>
      <p:bldP build="whole" bldLvl="1" animBg="1" rev="0" advAuto="0" spid="199" grpId="8"/>
      <p:bldP build="whole" bldLvl="1" animBg="1" rev="0" advAuto="0" spid="199" grpId="9"/>
      <p:bldP build="whole" bldLvl="1" animBg="1" rev="0" advAuto="0" spid="198" grpId="10"/>
      <p:bldP build="whole" bldLvl="1" animBg="1" rev="0" advAuto="0" spid="196" grpId="3"/>
      <p:bldP build="whole" bldLvl="1" animBg="1" rev="0" advAuto="0" spid="195" grpId="1"/>
      <p:bldP build="whole" bldLvl="1" animBg="1" rev="0" advAuto="0" spid="202" grpId="1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ove si posiziona il nostro task?"/>
          <p:cNvSpPr txBox="1"/>
          <p:nvPr>
            <p:ph type="body" sz="half" idx="1"/>
          </p:nvPr>
        </p:nvSpPr>
        <p:spPr>
          <a:xfrm>
            <a:off x="2088436" y="4188706"/>
            <a:ext cx="20207128" cy="62820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Dove si posiziona il nostro task?</a:t>
            </a:r>
          </a:p>
        </p:txBody>
      </p:sp>
      <p:sp>
        <p:nvSpPr>
          <p:cNvPr id="208" name="Approccio al tas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Approccio al task</a:t>
            </a:r>
          </a:p>
        </p:txBody>
      </p:sp>
      <p:sp>
        <p:nvSpPr>
          <p:cNvPr id="209" name="TASK #T1"/>
          <p:cNvSpPr txBox="1"/>
          <p:nvPr/>
        </p:nvSpPr>
        <p:spPr>
          <a:xfrm>
            <a:off x="3883705" y="6992318"/>
            <a:ext cx="2480057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79" sz="40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TASK #T1</a:t>
            </a:r>
          </a:p>
        </p:txBody>
      </p:sp>
      <p:sp>
        <p:nvSpPr>
          <p:cNvPr id="210" name="TASK #T6"/>
          <p:cNvSpPr txBox="1"/>
          <p:nvPr/>
        </p:nvSpPr>
        <p:spPr>
          <a:xfrm>
            <a:off x="11020196" y="6992318"/>
            <a:ext cx="2593849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79" sz="4000">
                <a:solidFill>
                  <a:srgbClr val="FF2600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TASK #T6</a:t>
            </a:r>
          </a:p>
        </p:txBody>
      </p:sp>
      <p:sp>
        <p:nvSpPr>
          <p:cNvPr id="211" name="TASK #T4"/>
          <p:cNvSpPr txBox="1"/>
          <p:nvPr/>
        </p:nvSpPr>
        <p:spPr>
          <a:xfrm>
            <a:off x="17060736" y="5676776"/>
            <a:ext cx="259588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79" sz="40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TASK #T4</a:t>
            </a:r>
          </a:p>
        </p:txBody>
      </p:sp>
      <p:sp>
        <p:nvSpPr>
          <p:cNvPr id="212" name="TASK #T7"/>
          <p:cNvSpPr txBox="1"/>
          <p:nvPr/>
        </p:nvSpPr>
        <p:spPr>
          <a:xfrm>
            <a:off x="17086644" y="7905016"/>
            <a:ext cx="2544065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79" sz="40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TASK #T7</a:t>
            </a:r>
          </a:p>
        </p:txBody>
      </p:sp>
      <p:sp>
        <p:nvSpPr>
          <p:cNvPr id="213" name="Linea"/>
          <p:cNvSpPr/>
          <p:nvPr/>
        </p:nvSpPr>
        <p:spPr>
          <a:xfrm>
            <a:off x="6664407" y="7377128"/>
            <a:ext cx="4055145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4" name="Linea"/>
          <p:cNvSpPr/>
          <p:nvPr/>
        </p:nvSpPr>
        <p:spPr>
          <a:xfrm flipV="1">
            <a:off x="13928511" y="6171658"/>
            <a:ext cx="3105750" cy="120896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5" name="Linea"/>
          <p:cNvSpPr/>
          <p:nvPr/>
        </p:nvSpPr>
        <p:spPr>
          <a:xfrm>
            <a:off x="13936955" y="7479081"/>
            <a:ext cx="3085683" cy="897737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6" name="Requisiti sul Mantenimento di un insieme di Classi da Testare."/>
          <p:cNvSpPr txBox="1"/>
          <p:nvPr/>
        </p:nvSpPr>
        <p:spPr>
          <a:xfrm>
            <a:off x="2112629" y="7872123"/>
            <a:ext cx="6022210" cy="835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Requisiti sul Mantenimento di un insieme di Classi da Testare.</a:t>
            </a:r>
          </a:p>
        </p:txBody>
      </p:sp>
      <p:sp>
        <p:nvSpPr>
          <p:cNvPr id="217" name="Requisiti sul Mantenimento delle partite giocate."/>
          <p:cNvSpPr txBox="1"/>
          <p:nvPr/>
        </p:nvSpPr>
        <p:spPr>
          <a:xfrm>
            <a:off x="16935257" y="6331340"/>
            <a:ext cx="7171658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Requisiti sul Mantenimento delle partite giocate.</a:t>
            </a:r>
          </a:p>
        </p:txBody>
      </p:sp>
      <p:sp>
        <p:nvSpPr>
          <p:cNvPr id="218" name="Requisiti sul compilatore ed esecutore dei Test."/>
          <p:cNvSpPr txBox="1"/>
          <p:nvPr/>
        </p:nvSpPr>
        <p:spPr>
          <a:xfrm>
            <a:off x="16935257" y="8464378"/>
            <a:ext cx="7171658" cy="46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Requisiti sul compilatore ed esecutore dei Test.</a:t>
            </a:r>
          </a:p>
        </p:txBody>
      </p:sp>
      <p:pic>
        <p:nvPicPr>
          <p:cNvPr id="219" name="Ovale Ovale" descr="Ovale Ova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36905" y="6704028"/>
            <a:ext cx="3189408" cy="134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ntr" nodeType="clickEffect" presetSubtype="16" presetID="23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4" grpId="6"/>
      <p:bldP build="whole" bldLvl="1" animBg="1" rev="0" advAuto="0" spid="219" grpId="5"/>
      <p:bldP build="whole" bldLvl="1" animBg="1" rev="0" advAuto="0" spid="217" grpId="8"/>
      <p:bldP build="whole" bldLvl="1" animBg="1" rev="0" advAuto="0" spid="215" grpId="9"/>
      <p:bldP build="whole" bldLvl="1" animBg="1" rev="0" advAuto="0" spid="213" grpId="3"/>
      <p:bldP build="whole" bldLvl="1" animBg="1" rev="0" advAuto="0" spid="212" grpId="10"/>
      <p:bldP build="whole" bldLvl="1" animBg="1" rev="0" advAuto="0" spid="218" grpId="11"/>
      <p:bldP build="whole" bldLvl="1" animBg="1" rev="0" advAuto="0" spid="216" grpId="2"/>
      <p:bldP build="whole" bldLvl="1" animBg="1" rev="0" advAuto="0" spid="209" grpId="1"/>
      <p:bldP build="whole" bldLvl="1" animBg="1" rev="0" advAuto="0" spid="211" grpId="7"/>
      <p:bldP build="whole" bldLvl="1" animBg="1" rev="0" advAuto="0" spid="210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VILUPPI FUTUR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SVILUPPI FUTURI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Modifiche alla console: il team prevede due differenti modalità di visualizzazione della console in base al pulsante premuto:…"/>
          <p:cNvSpPr txBox="1"/>
          <p:nvPr>
            <p:ph type="body" idx="1"/>
          </p:nvPr>
        </p:nvSpPr>
        <p:spPr>
          <a:xfrm>
            <a:off x="1308997" y="3230338"/>
            <a:ext cx="21766006" cy="7255323"/>
          </a:xfrm>
          <a:prstGeom prst="rect">
            <a:avLst/>
          </a:prstGeom>
        </p:spPr>
        <p:txBody>
          <a:bodyPr/>
          <a:lstStyle/>
          <a:p>
            <a:pPr marL="4952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Modifiche alla console: </a:t>
            </a:r>
            <a:r>
              <a:rPr b="0"/>
              <a:t>il team prevede due differenti modalità di visualizzazione della console in base al pulsante premuto:</a:t>
            </a:r>
            <a:endParaRPr b="0"/>
          </a:p>
          <a:p>
            <a:pPr lvl="1" marL="9905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Pulsante COMPILE: </a:t>
            </a:r>
            <a:r>
              <a:rPr b="0"/>
              <a:t>la console mostrerà a video gli errori relativi al codice;</a:t>
            </a:r>
            <a:endParaRPr b="0"/>
          </a:p>
          <a:p>
            <a:pPr lvl="1" marL="9905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Pulsante RUN: </a:t>
            </a:r>
            <a:r>
              <a:rPr b="0"/>
              <a:t>la console mostrerà a video un riepilogo della sfida tra il giocatore ed il robot;</a:t>
            </a:r>
            <a:endParaRPr b="0"/>
          </a:p>
          <a:p>
            <a:pPr marL="4952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Integrazione della libreria JACOCO</a:t>
            </a:r>
          </a:p>
          <a:p>
            <a:pPr marL="4952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Migliorare la compatibilità dell’editor</a:t>
            </a:r>
          </a:p>
          <a:p>
            <a:pPr marL="4952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Implementazione delle funzionalità relative ai pulsanti:</a:t>
            </a:r>
          </a:p>
          <a:p>
            <a:pPr lvl="1" marL="9905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COMPILE</a:t>
            </a:r>
          </a:p>
          <a:p>
            <a:pPr lvl="1" marL="990599" indent="-495299" defTabSz="277368">
              <a:spcBef>
                <a:spcPts val="3300"/>
              </a:spcBef>
              <a:buBlip>
                <a:blip r:embed="rId2"/>
              </a:buBlip>
              <a:defRPr spc="28" sz="2807"/>
            </a:pPr>
            <a:r>
              <a:t>RUN</a:t>
            </a:r>
          </a:p>
        </p:txBody>
      </p:sp>
      <p:sp>
        <p:nvSpPr>
          <p:cNvPr id="225" name="SVILUPPI FUTUR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SVILUPPI FUTURI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OMANDE &amp; PROPOS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DOMANDE &amp; PROPOSTE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